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8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9BD59B-84D4-478A-87A5-1639991F202A}">
  <a:tblStyle styleId="{A49BD59B-84D4-478A-87A5-1639991F20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5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5e468819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5e468819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SLIDES_API7035250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SLIDES_API7035250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SLIDES_API7035250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SLIDES_API7035250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SLIDES_API7035250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SLIDES_API7035250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SLIDES_API7035250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SLIDES_API7035250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605f5f99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605f5f99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Aqui temos um exemplo de uma sessão de usuário em um e-commerce. A chave é 'session:12345' e o valor é um objeto que contém várias informações sobre a sessão do usuário. Este modelo é extremamente eficiente para acessos rápidos e operações de leitura e escrita de alta velocidade.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605f5f99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e605f5f99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Outro tipo de banco de dados NoSQL é o tipo documento. Aqui temos um exemplo de uma sessão de posts em um blog. Este modelo armazena dados em documentos, que são objetos estruturados, geralmente em JSON ou BSON.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605f5f99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e605f5f99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605f5f99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e605f5f99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SLIDES_API7035250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SLIDES_API7035250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r>
              <a:rPr lang="pt-BR"/>
              <a:t>m sistemas distribuídos, os dados podem não estar imediatamente consistentes em todos os nós, o que pode ser problemático para algumas aplicações.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complexidade das consultas é geralmente baixa, e há pouco suporte para problemas não documentados, o que pode dificultar a resolução de questões específicas.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e61d7be65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e61d7be65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SLIDES_API7035250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SLIDES_API7035250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Hoje nós vamos falar sobre a evolução dos bancos de dados, desde os primeiros métodos de armazenamento até as modernas soluções NoSQL. O advento dos computadores trouxe a necessidade de armazenar grandes volumes de dados de maneira eficiente. Inicialmente, isso foi feito de formas bastante rudimentares, mas com o tempo, evoluímos para sistemas muito mais sofisticados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605f5f99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605f5f99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e61d7be65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e61d7be65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e61d7be65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e61d7be65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SLIDES_API7035250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SLIDES_API7035250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SLIDES_API7035250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SLIDES_API7035250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SLIDES_API7035250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SLIDES_API7035250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Nos anos 50, o primeiro método de armazenamento de dados foi através dos cartões perfurados. Cada cartão representava um conjunto de dados com buracos perfurados em posições específicas para representar informações. No entanto, à medida que os volumes de dados cresceram, esse método se mostrou ineficiente. Os cartões eram difíceis de gerenciar em grandes quantidades e a manipulação dos dados era lenta e propensa a erros.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SLIDES_API7035250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SLIDES_API7035250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resolver os problemas dos cartões perfurados, as fitas magnéticas foram introduzidas nos anos 50 e 60. Elas ofereciam uma capacidade de armazenamento muito maior e eram mais eficientes para armazenar grandes volumes de dados. No entanto, o acesso aos dados era sequencial, o que significava que encontrar um dado específico podia ser muito demorado, prejudicando a performance.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SLIDES_API7035250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SLIDES_API7035250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década de 60, surgiu o modelo hierárquico, que organizava os dados em uma estrutura de árvore, permitindo relações um-para-muitos. Esse modelo melhorou significativamente a performance em relação às fitas magnéticas. Um caso famoso é o IBM Information Management System (IMS), que foi utilizado no programa Apollo da NASA. Apesar das melhorias, a rigidez do modelo hierárquico limitava a flexibilidade das aplicações.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SLIDES_API7035250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SLIDES_API7035250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Também nos anos 60, o modelo de rede foi introduzido. Diferente do modelo hierárquico, ele organizava os dados em uma estrutura de grafo, permitindo relações muitos-para-muitos. Isso proporcionou muito mais flexibilidade na forma como os dados podiam ser relacionados e acessados. Apesar disso, a complexidade do modelo de rede exigia um gerenciamento mais cuidadoso e sistemas mais sofisticados para operar de forma eficiente.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SLIDES_API7035250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SLIDES_API7035250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SLIDES_API7035250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SLIDES_API7035250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SLIDES_API7035250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SLIDES_API7035250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Banco de Dados Não-Relacionais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Popularização da Internet e NoSQL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11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Anos 2000: Popularização da Internet e Bancos de Dados Não Relacionais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Crescimento do acesso à internet e a necessidade de bancos de dados mais flexíveis. Definição de bancos de dados NoSQL.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301" y="2500375"/>
            <a:ext cx="3990489" cy="26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775" y="2813900"/>
            <a:ext cx="4189226" cy="20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Características dos Bancos de Dados NoSQL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Características dos Bancos de Dados NoSQL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Flexibilidade, escalabilidade horizontal, alta disponibilidade, e integração com frameworks de computação distribuída.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299" y="2375575"/>
            <a:ext cx="4503426" cy="257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Comparação com Bancos de Dados Relacionais</a:t>
            </a:r>
            <a:endParaRPr/>
          </a:p>
        </p:txBody>
      </p:sp>
      <p:sp>
        <p:nvSpPr>
          <p:cNvPr id="134" name="Google Shape;134;p24"/>
          <p:cNvSpPr txBox="1"/>
          <p:nvPr/>
        </p:nvSpPr>
        <p:spPr>
          <a:xfrm>
            <a:off x="2266238" y="1446650"/>
            <a:ext cx="69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2"/>
                </a:solidFill>
              </a:rPr>
              <a:t>SQL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6056213" y="1446650"/>
            <a:ext cx="10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2"/>
                </a:solidFill>
              </a:rPr>
              <a:t>NoSQL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921038" y="1968850"/>
            <a:ext cx="33903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Escalabilidade Vertical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Complexidade de Consulta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Consistência de Dados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4977863" y="1968850"/>
            <a:ext cx="32451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Escalabilidade Horizontal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Flexibilidade de Uso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pt-BR" sz="1800">
                <a:solidFill>
                  <a:schemeClr val="dk2"/>
                </a:solidFill>
              </a:rPr>
              <a:t>Desempenho Otimizado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de Bancos de Dados Não Relacionais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Tipos de Bancos de Dados Não Relacionais em diferentes cenários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Chave-valor, Documento, Coluna Ampla, Grafos.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662" y="2318200"/>
            <a:ext cx="3578699" cy="28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 Chave-Valor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Exemplo de uma sessão de usuário em um ecommerce</a:t>
            </a:r>
            <a:endParaRPr/>
          </a:p>
        </p:txBody>
      </p:sp>
      <p:sp>
        <p:nvSpPr>
          <p:cNvPr id="151" name="Google Shape;151;p26"/>
          <p:cNvSpPr txBox="1"/>
          <p:nvPr/>
        </p:nvSpPr>
        <p:spPr>
          <a:xfrm>
            <a:off x="881000" y="1751025"/>
            <a:ext cx="3033900" cy="28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Key: "session:12345"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Value: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"userId": "67890",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"username": "kauanpecanha",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"loginTime": "2024-05-27T10:15:00Z",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"lastActivityTime": "2024-05-27T10:45:00Z",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"sessionData":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  "cartItems": ["item1", "item2", "item3"],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  "preferences":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    "theme": "dark",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    "language": "en"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  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  }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}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850" y="3575050"/>
            <a:ext cx="3106449" cy="10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 Documento</a:t>
            </a:r>
            <a:endParaRPr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152475"/>
            <a:ext cx="8520600" cy="4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Exemplo de uma sessão de posts em um blog</a:t>
            </a:r>
            <a:endParaRPr/>
          </a:p>
        </p:txBody>
      </p:sp>
      <p:sp>
        <p:nvSpPr>
          <p:cNvPr id="159" name="Google Shape;159;p27"/>
          <p:cNvSpPr txBox="1"/>
          <p:nvPr/>
        </p:nvSpPr>
        <p:spPr>
          <a:xfrm>
            <a:off x="311700" y="1751025"/>
            <a:ext cx="6046200" cy="30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"_id": ObjectId("60d5ec49f9fd0001bcd6c11d"),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"title": "Introdução aos Bancos de Dados NoSQL",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"author": "Kauan Pecanha",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"content": "Neste artigo, discutimos os conceitos básicos de bancos de dados NoSQL...",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"tags": ["NoSQL", "Bancos de Dados", "Tecnologia"],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"comments": [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  {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    "author": "João Vinícius Vitral",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    "content": "Excelente artigo! Muito informativo."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  },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],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"createdAt": "2024-05-27T10:00:00Z",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  "updatedAt": "2024-05-27T12:00:00Z"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}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247" y="2579425"/>
            <a:ext cx="3855750" cy="25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 Coluna Ampla</a:t>
            </a:r>
            <a:endParaRPr/>
          </a:p>
        </p:txBody>
      </p:sp>
      <p:sp>
        <p:nvSpPr>
          <p:cNvPr id="166" name="Google Shape;166;p28"/>
          <p:cNvSpPr txBox="1"/>
          <p:nvPr/>
        </p:nvSpPr>
        <p:spPr>
          <a:xfrm>
            <a:off x="311700" y="1751025"/>
            <a:ext cx="604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graphicFrame>
        <p:nvGraphicFramePr>
          <p:cNvPr id="167" name="Google Shape;167;p28"/>
          <p:cNvGraphicFramePr/>
          <p:nvPr/>
        </p:nvGraphicFramePr>
        <p:xfrm>
          <a:off x="952500" y="135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{A49BD59B-84D4-478A-87A5-1639991F202A}</a:tableStyleId>
              </a:tblPr>
              <a:tblGrid>
                <a:gridCol w="1109300"/>
                <a:gridCol w="1808600"/>
                <a:gridCol w="2214900"/>
              </a:tblGrid>
              <a:tr h="39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Row Key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Column Name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Value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order12345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customer_id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cust67890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order12345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order_date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2024-05-27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order12345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total_amount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150.00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4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order12345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itens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{“itemId:”: “001”, “qtd”: “2”, “price”:”50”}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4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order12345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itens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/>
                        <a:t>{“itemId:”: “002”, “qtd”: “1”, “price”:”50”}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4125" y="3137650"/>
            <a:ext cx="2746875" cy="18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 Grafo</a:t>
            </a:r>
            <a:endParaRPr/>
          </a:p>
        </p:txBody>
      </p:sp>
      <p:sp>
        <p:nvSpPr>
          <p:cNvPr id="174" name="Google Shape;174;p29"/>
          <p:cNvSpPr txBox="1"/>
          <p:nvPr/>
        </p:nvSpPr>
        <p:spPr>
          <a:xfrm>
            <a:off x="311700" y="1751025"/>
            <a:ext cx="604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51" y="3699725"/>
            <a:ext cx="3406150" cy="12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/>
        </p:nvSpPr>
        <p:spPr>
          <a:xfrm>
            <a:off x="2115450" y="1908000"/>
            <a:ext cx="49131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(alice:Pessoa {name: 'Alice', age: 30})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(bob:Pessoa {name: 'Bob', age: 25})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(carol:Pessoa {name: 'Carol', age: 35})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(alice)-[:AMIGO]-&gt;(bob)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(alice)-[:AMIGO]-&gt;(carol)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</a:rPr>
              <a:t>CREATE (bob)-[:AMIGO]-&gt;(carol);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dos NoSQL</a:t>
            </a:r>
            <a:endParaRPr/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Consistência eventual de dados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Baixa complexidade de consulta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Pouco suporte para problemas não documentados</a:t>
            </a:r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0075" y="2404975"/>
            <a:ext cx="5043860" cy="25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Transações ACID</a:t>
            </a:r>
            <a:endParaRPr/>
          </a:p>
        </p:txBody>
      </p:sp>
      <p:sp>
        <p:nvSpPr>
          <p:cNvPr id="189" name="Google Shape;189;p31"/>
          <p:cNvSpPr txBox="1"/>
          <p:nvPr>
            <p:ph idx="1" type="body"/>
          </p:nvPr>
        </p:nvSpPr>
        <p:spPr>
          <a:xfrm>
            <a:off x="311700" y="1152475"/>
            <a:ext cx="8520600" cy="21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A: Atomicidade, ou Unicidade de Instruções(CRUD)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C: Consistência, ou Predefinição e Previsibilidade de operação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I: Isolamento, ou Sequência de Ações dos usuários de forma isolada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D: Durabilidade, ou a garantia de preservação dos dados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aos Bancos de Dados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Introdução aos Bancos de Dados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Advento dos computadores e a necessidade de armazenamento de dados.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125" y="2142825"/>
            <a:ext cx="4861749" cy="273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Exemplos de Aplicações com MongoDB</a:t>
            </a:r>
            <a:endParaRPr/>
          </a:p>
        </p:txBody>
      </p:sp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311700" y="1152475"/>
            <a:ext cx="8520600" cy="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Exemplos de Aplicações com MongoDB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ODS Quiz, leitura de dados IoT, aplicativos de chat, monitoramento de ações.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 b="0" l="20760" r="0" t="0"/>
          <a:stretch/>
        </p:blipFill>
        <p:spPr>
          <a:xfrm>
            <a:off x="500550" y="2016925"/>
            <a:ext cx="3319649" cy="16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250" y="2034175"/>
            <a:ext cx="2049774" cy="156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074" y="1881775"/>
            <a:ext cx="2789176" cy="2686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209" y="3654349"/>
            <a:ext cx="5357814" cy="156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Estudo de Caso: The Guardian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152475"/>
            <a:ext cx="8520600" cy="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Migração do MongoDB (não-relacional) para PostgreSQL (relacional)</a:t>
            </a:r>
            <a:endParaRPr/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825" y="1881775"/>
            <a:ext cx="3786474" cy="173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 rotWithShape="1">
          <a:blip r:embed="rId4">
            <a:alphaModFix/>
          </a:blip>
          <a:srcRect b="0" l="-6611" r="8514" t="0"/>
          <a:stretch/>
        </p:blipFill>
        <p:spPr>
          <a:xfrm>
            <a:off x="409900" y="1468750"/>
            <a:ext cx="3547950" cy="2564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33"/>
          <p:cNvCxnSpPr>
            <a:stCxn id="207" idx="3"/>
            <a:endCxn id="206" idx="1"/>
          </p:cNvCxnSpPr>
          <p:nvPr/>
        </p:nvCxnSpPr>
        <p:spPr>
          <a:xfrm>
            <a:off x="3957850" y="2750788"/>
            <a:ext cx="10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Estudo de Caso: Pokémon Go</a:t>
            </a:r>
            <a:endParaRPr/>
          </a:p>
        </p:txBody>
      </p:sp>
      <p:sp>
        <p:nvSpPr>
          <p:cNvPr id="214" name="Google Shape;214;p34"/>
          <p:cNvSpPr txBox="1"/>
          <p:nvPr>
            <p:ph idx="1" type="body"/>
          </p:nvPr>
        </p:nvSpPr>
        <p:spPr>
          <a:xfrm>
            <a:off x="311700" y="1152475"/>
            <a:ext cx="8520600" cy="7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Spanner (relacional), para frontend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BigTable (anão-relacional) para telemetria de negócios (análise de dados)</a:t>
            </a:r>
            <a:endParaRPr/>
          </a:p>
        </p:txBody>
      </p:sp>
      <p:pic>
        <p:nvPicPr>
          <p:cNvPr id="215" name="Google Shape;2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138" y="2016525"/>
            <a:ext cx="5011735" cy="295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Grandes Softwares que Utilizam Bancos de Dados Não Relacionais</a:t>
            </a:r>
            <a:endParaRPr/>
          </a:p>
        </p:txBody>
      </p:sp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311700" y="1397325"/>
            <a:ext cx="8520600" cy="31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Grandes Softwares que Utilizam Bancos de Dados Não Relacionais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Facebook (TAO), LinkedIn (Espresso), Volvo (MongoDB).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Recapitulação da evolução dos bancos de dados.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Vantagens e desvantagens de bancos de dados relacionais e não relacionais.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Cartões Perfurados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1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50: Cartões Perfurados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Primeiro método de armazenamento de dados. Desafios com grandes volumes de dados.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051" y="2311125"/>
            <a:ext cx="2991062" cy="1033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6777" l="1520" r="2251" t="4968"/>
          <a:stretch/>
        </p:blipFill>
        <p:spPr>
          <a:xfrm>
            <a:off x="4366252" y="2993087"/>
            <a:ext cx="3570699" cy="1942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Fitas Magnéticas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10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50-60: Fitas Magnéticas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Vantagem em termos de capacidade. Acesso sequencial e baixa performance.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750" y="2408350"/>
            <a:ext cx="4432500" cy="24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Hierárquico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60: Modelo Hierárquico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Estrutura em árvore, relação 1 para muitos. </a:t>
            </a:r>
            <a:r>
              <a:rPr lang="pt-BR"/>
              <a:t>Melhorias</a:t>
            </a:r>
            <a:r>
              <a:rPr lang="pt-BR"/>
              <a:t> em performance. Exemplo: IBM IMS utilizado no programa Apollo.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125" y="2294875"/>
            <a:ext cx="3973376" cy="2245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049" y="2304075"/>
            <a:ext cx="3973376" cy="2227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de Rede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60: Modelo de Rede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Estrutura em forma de grafo, relação muitos para muitos. Foco na flexibilidade.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275" y="2301325"/>
            <a:ext cx="4529448" cy="25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Banco de Dados Relacional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70: Surgimento dos Bancos de Dados Relacionais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Edgar F. Codd e o modelo relacional. SEQUEL e SQL. Oracle v2 como primeiro SGBD comercial.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0425" y="2429625"/>
            <a:ext cx="4522314" cy="254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238" y="2429625"/>
            <a:ext cx="3459177" cy="25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Padronização SQL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8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Década de 80: Padronização da Linguagem SQL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SQL-86 e SQL-87. SQL como padrão internacional pela ISO.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474" y="2178450"/>
            <a:ext cx="2933049" cy="239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Avanços nas Décadas de 90 e 2000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12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Décadas de 90 e 2000: Avanços e Novos Recursos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Novas versões do SQL, incluindo triggers e tipos de dados estendidos. Big Data, Data Warehousing e OLAP.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2163" y="2716125"/>
            <a:ext cx="3879675" cy="202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